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56" r:id="rId2"/>
    <p:sldId id="257" r:id="rId3"/>
    <p:sldId id="258" r:id="rId4"/>
    <p:sldId id="259" r:id="rId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r>
              <a:rPr lang="en-US" smtClean="0"/>
              <a:t>QUALITY MANAGEMENT SYSTEMS</a:t>
            </a:r>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r>
              <a:rPr lang="en-US" smtClean="0"/>
              <a:t>DECEMBER 2022</a:t>
            </a:r>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r>
              <a:rPr lang="en-US" smtClean="0"/>
              <a:t>AEROCONSULT LTD                                                                                                                COURSE INTRODUCTION</a:t>
            </a:r>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D524DF19-9935-4330-9A45-0E794A7FEB8F}" type="slidenum">
              <a:rPr lang="en-US" smtClean="0"/>
              <a:pPr/>
              <a:t>‹#›</a:t>
            </a:fld>
            <a:endParaRPr lang="en-US"/>
          </a:p>
        </p:txBody>
      </p:sp>
    </p:spTree>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r>
              <a:rPr lang="en-US" smtClean="0"/>
              <a:t>QUALITY MANAGEMENT SYSTEMS</a:t>
            </a: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r>
              <a:rPr lang="en-US" smtClean="0"/>
              <a:t>DECEMBER 2022</a:t>
            </a:r>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r>
              <a:rPr lang="en-US" smtClean="0"/>
              <a:t>AEROCONSULT LTD                                                                                                                COURSE INTRODUCTION</a:t>
            </a: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EDB7D69-0529-4200-94CB-A568ADB771A9}" type="slidenum">
              <a:rPr lang="en-US" smtClean="0"/>
              <a:pPr/>
              <a:t>‹#›</a:t>
            </a:fld>
            <a:endParaRPr lang="en-US"/>
          </a:p>
        </p:txBody>
      </p:sp>
    </p:spTree>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EDB7D69-0529-4200-94CB-A568ADB771A9}" type="slidenum">
              <a:rPr lang="en-US" smtClean="0"/>
              <a:pPr/>
              <a:t>1</a:t>
            </a:fld>
            <a:endParaRPr lang="en-US"/>
          </a:p>
        </p:txBody>
      </p:sp>
      <p:sp>
        <p:nvSpPr>
          <p:cNvPr id="5" name="Date Placeholder 4"/>
          <p:cNvSpPr>
            <a:spLocks noGrp="1"/>
          </p:cNvSpPr>
          <p:nvPr>
            <p:ph type="dt" idx="11"/>
          </p:nvPr>
        </p:nvSpPr>
        <p:spPr/>
        <p:txBody>
          <a:bodyPr/>
          <a:lstStyle/>
          <a:p>
            <a:r>
              <a:rPr lang="en-US" smtClean="0"/>
              <a:t>DECEMBER 2022</a:t>
            </a:r>
            <a:endParaRPr lang="en-US"/>
          </a:p>
        </p:txBody>
      </p:sp>
      <p:sp>
        <p:nvSpPr>
          <p:cNvPr id="6" name="Footer Placeholder 5"/>
          <p:cNvSpPr>
            <a:spLocks noGrp="1"/>
          </p:cNvSpPr>
          <p:nvPr>
            <p:ph type="ftr" sz="quarter" idx="12"/>
          </p:nvPr>
        </p:nvSpPr>
        <p:spPr/>
        <p:txBody>
          <a:bodyPr/>
          <a:lstStyle/>
          <a:p>
            <a:r>
              <a:rPr lang="en-US" smtClean="0"/>
              <a:t>AEROCONSULT LTD                                                                                                                COURSE INTRODUCTION</a:t>
            </a:r>
            <a:endParaRPr lang="en-US"/>
          </a:p>
        </p:txBody>
      </p:sp>
      <p:sp>
        <p:nvSpPr>
          <p:cNvPr id="7" name="Header Placeholder 6"/>
          <p:cNvSpPr>
            <a:spLocks noGrp="1"/>
          </p:cNvSpPr>
          <p:nvPr>
            <p:ph type="hdr" sz="quarter" idx="13"/>
          </p:nvPr>
        </p:nvSpPr>
        <p:spPr/>
        <p:txBody>
          <a:bodyPr/>
          <a:lstStyle/>
          <a:p>
            <a:r>
              <a:rPr lang="en-US" smtClean="0"/>
              <a:t>QUALITY MANAGEMENT SYSTEMS</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0C3771-DCEA-4700-B41B-48F283F6ED95}" type="datetime1">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5C735-AE71-4A24-8A78-6A9C8B67D2B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F7E8B2-D8A4-4DF3-B7C8-FD512A380E9F}" type="datetime1">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5C735-AE71-4A24-8A78-6A9C8B67D2B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E28E93-0C3D-4AFA-98F8-8B7991BD284D}" type="datetime1">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5C735-AE71-4A24-8A78-6A9C8B67D2B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433F81-BA8A-4520-8438-2CE707C6F2C4}" type="datetime1">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5C735-AE71-4A24-8A78-6A9C8B67D2B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9E4EF7-D823-49DF-B5A7-2AB7EE9AA704}" type="datetime1">
              <a:rPr lang="en-US" smtClean="0"/>
              <a:pPr/>
              <a:t>12/6/2022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5C735-AE71-4A24-8A78-6A9C8B67D2B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FDBF12D-F7FF-47E9-A29F-A46D7830FABC}" type="datetime1">
              <a:rPr lang="en-US" smtClean="0"/>
              <a:pPr/>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5C735-AE71-4A24-8A78-6A9C8B67D2B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EA8E622-5D84-4833-A268-5E21FAF9EEF1}" type="datetime1">
              <a:rPr lang="en-US" smtClean="0"/>
              <a:pPr/>
              <a:t>12/6/2022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A5C735-AE71-4A24-8A78-6A9C8B67D2B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F9E5C9-1237-4B9C-A6B7-C4440935DC30}" type="datetime1">
              <a:rPr lang="en-US" smtClean="0"/>
              <a:pPr/>
              <a:t>12/6/2022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A5C735-AE71-4A24-8A78-6A9C8B67D2B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67D245-A04B-4915-857A-4AE33D91480F}" type="datetime1">
              <a:rPr lang="en-US" smtClean="0"/>
              <a:pPr/>
              <a:t>12/6/2022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A5C735-AE71-4A24-8A78-6A9C8B67D2B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9D5ED2-AC35-4B70-A343-A53A99990A03}" type="datetime1">
              <a:rPr lang="en-US" smtClean="0"/>
              <a:pPr/>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5C735-AE71-4A24-8A78-6A9C8B67D2B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F0EA4F-B0C0-4AAF-BC30-77633AC7D54C}" type="datetime1">
              <a:rPr lang="en-US" smtClean="0"/>
              <a:pPr/>
              <a:t>12/6/2022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5C735-AE71-4A24-8A78-6A9C8B67D2B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6DB137-1AB1-446C-AD40-C51E179C1778}" type="datetime1">
              <a:rPr lang="en-US" smtClean="0"/>
              <a:pPr/>
              <a:t>12/6/2022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A5C735-AE71-4A24-8A78-6A9C8B67D2B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228600"/>
            <a:ext cx="8610600" cy="7540526"/>
          </a:xfrm>
          <a:prstGeom prst="rect">
            <a:avLst/>
          </a:prstGeom>
          <a:noFill/>
        </p:spPr>
        <p:txBody>
          <a:bodyPr wrap="square" rtlCol="0">
            <a:spAutoFit/>
          </a:bodyPr>
          <a:lstStyle/>
          <a:p>
            <a:pPr algn="ctr"/>
            <a:r>
              <a:rPr lang="en-US" sz="4400" b="1" dirty="0" smtClean="0">
                <a:latin typeface="Tahoma" pitchFamily="34" charset="0"/>
                <a:ea typeface="Tahoma" pitchFamily="34" charset="0"/>
                <a:cs typeface="Tahoma" pitchFamily="34" charset="0"/>
              </a:rPr>
              <a:t>COURSE INTRODUCTION</a:t>
            </a:r>
          </a:p>
          <a:p>
            <a:pPr algn="ctr"/>
            <a:endParaRPr lang="en-US" sz="4400" b="1" dirty="0">
              <a:latin typeface="Tahoma" pitchFamily="34" charset="0"/>
              <a:ea typeface="Tahoma" pitchFamily="34" charset="0"/>
              <a:cs typeface="Tahoma" pitchFamily="34" charset="0"/>
            </a:endParaRPr>
          </a:p>
          <a:p>
            <a:pPr algn="ctr"/>
            <a:endParaRPr lang="en-US" sz="4400" b="1" dirty="0" smtClean="0">
              <a:latin typeface="Tahoma" pitchFamily="34" charset="0"/>
              <a:ea typeface="Tahoma" pitchFamily="34" charset="0"/>
              <a:cs typeface="Tahoma" pitchFamily="34" charset="0"/>
            </a:endParaRPr>
          </a:p>
          <a:p>
            <a:pPr algn="ctr"/>
            <a:endParaRPr lang="en-US" sz="4400" b="1" dirty="0">
              <a:latin typeface="Tahoma" pitchFamily="34" charset="0"/>
              <a:ea typeface="Tahoma" pitchFamily="34" charset="0"/>
              <a:cs typeface="Tahoma" pitchFamily="34" charset="0"/>
            </a:endParaRPr>
          </a:p>
          <a:p>
            <a:pPr algn="ctr"/>
            <a:endParaRPr lang="en-US" sz="4400" b="1" dirty="0" smtClean="0">
              <a:latin typeface="Tahoma" pitchFamily="34" charset="0"/>
              <a:ea typeface="Tahoma" pitchFamily="34" charset="0"/>
              <a:cs typeface="Tahoma" pitchFamily="34" charset="0"/>
            </a:endParaRPr>
          </a:p>
          <a:p>
            <a:pPr algn="ctr"/>
            <a:endParaRPr lang="en-US" sz="3200" b="1" dirty="0">
              <a:latin typeface="Tahoma" pitchFamily="34" charset="0"/>
              <a:ea typeface="Tahoma" pitchFamily="34" charset="0"/>
              <a:cs typeface="Tahoma" pitchFamily="34" charset="0"/>
            </a:endParaRPr>
          </a:p>
          <a:p>
            <a:pPr algn="ctr"/>
            <a:endParaRPr lang="en-US" sz="4400" b="1" dirty="0" smtClean="0">
              <a:latin typeface="Tahoma" pitchFamily="34" charset="0"/>
              <a:ea typeface="Tahoma" pitchFamily="34" charset="0"/>
              <a:cs typeface="Tahoma" pitchFamily="34" charset="0"/>
            </a:endParaRPr>
          </a:p>
          <a:p>
            <a:pPr algn="ctr"/>
            <a:endParaRPr lang="en-US" sz="4400" b="1" dirty="0">
              <a:latin typeface="Tahoma" pitchFamily="34" charset="0"/>
              <a:ea typeface="Tahoma" pitchFamily="34" charset="0"/>
              <a:cs typeface="Tahoma" pitchFamily="34" charset="0"/>
            </a:endParaRPr>
          </a:p>
          <a:p>
            <a:pPr algn="ctr"/>
            <a:endParaRPr lang="en-US" sz="4400" b="1" dirty="0" smtClean="0">
              <a:latin typeface="Tahoma" pitchFamily="34" charset="0"/>
              <a:ea typeface="Tahoma" pitchFamily="34" charset="0"/>
              <a:cs typeface="Tahoma" pitchFamily="34" charset="0"/>
            </a:endParaRPr>
          </a:p>
          <a:p>
            <a:pPr algn="ctr"/>
            <a:r>
              <a:rPr lang="en-US" sz="4400" b="1" dirty="0" smtClean="0">
                <a:latin typeface="Tahoma" pitchFamily="34" charset="0"/>
                <a:ea typeface="Tahoma" pitchFamily="34" charset="0"/>
                <a:cs typeface="Tahoma" pitchFamily="34" charset="0"/>
              </a:rPr>
              <a:t>AEROCONSULT LTD</a:t>
            </a:r>
            <a:endParaRPr lang="en-US" sz="4400" dirty="0" smtClean="0">
              <a:latin typeface="Tahoma" pitchFamily="34" charset="0"/>
              <a:ea typeface="Tahoma" pitchFamily="34" charset="0"/>
              <a:cs typeface="Tahoma" pitchFamily="34" charset="0"/>
            </a:endParaRPr>
          </a:p>
          <a:p>
            <a:pPr algn="ctr"/>
            <a:endParaRPr lang="en-US" sz="4400" dirty="0"/>
          </a:p>
        </p:txBody>
      </p:sp>
      <p:sp>
        <p:nvSpPr>
          <p:cNvPr id="5" name="Slide Number Placeholder 4"/>
          <p:cNvSpPr>
            <a:spLocks noGrp="1"/>
          </p:cNvSpPr>
          <p:nvPr>
            <p:ph type="sldNum" sz="quarter" idx="12"/>
          </p:nvPr>
        </p:nvSpPr>
        <p:spPr/>
        <p:txBody>
          <a:bodyPr/>
          <a:lstStyle/>
          <a:p>
            <a:fld id="{24A5C735-AE71-4A24-8A78-6A9C8B67D2BC}" type="slidenum">
              <a:rPr lang="en-US" smtClean="0"/>
              <a:pPr/>
              <a:t>1</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0"/>
            <a:ext cx="8991600" cy="7594387"/>
          </a:xfrm>
          <a:prstGeom prst="rect">
            <a:avLst/>
          </a:prstGeom>
          <a:noFill/>
        </p:spPr>
        <p:txBody>
          <a:bodyPr wrap="square" rtlCol="0">
            <a:spAutoFit/>
          </a:bodyPr>
          <a:lstStyle/>
          <a:p>
            <a:pPr algn="just">
              <a:lnSpc>
                <a:spcPct val="150000"/>
              </a:lnSpc>
            </a:pPr>
            <a:r>
              <a:rPr lang="en-US" sz="2500" b="1" dirty="0">
                <a:latin typeface="Tahoma" pitchFamily="34" charset="0"/>
                <a:ea typeface="Tahoma" pitchFamily="34" charset="0"/>
                <a:cs typeface="Tahoma" pitchFamily="34" charset="0"/>
              </a:rPr>
              <a:t>Course </a:t>
            </a:r>
            <a:r>
              <a:rPr lang="en-US" sz="2500" b="1" dirty="0" smtClean="0">
                <a:latin typeface="Tahoma" pitchFamily="34" charset="0"/>
                <a:ea typeface="Tahoma" pitchFamily="34" charset="0"/>
                <a:cs typeface="Tahoma" pitchFamily="34" charset="0"/>
              </a:rPr>
              <a:t>Introduction</a:t>
            </a:r>
            <a:endParaRPr lang="en-US" sz="2500" dirty="0">
              <a:latin typeface="Tahoma" pitchFamily="34" charset="0"/>
              <a:ea typeface="Tahoma" pitchFamily="34" charset="0"/>
              <a:cs typeface="Tahoma" pitchFamily="34" charset="0"/>
            </a:endParaRPr>
          </a:p>
          <a:p>
            <a:pPr algn="just">
              <a:lnSpc>
                <a:spcPct val="150000"/>
              </a:lnSpc>
            </a:pPr>
            <a:r>
              <a:rPr lang="en-US" sz="2500" dirty="0">
                <a:latin typeface="Tahoma" pitchFamily="34" charset="0"/>
                <a:ea typeface="Tahoma" pitchFamily="34" charset="0"/>
                <a:cs typeface="Tahoma" pitchFamily="34" charset="0"/>
              </a:rPr>
              <a:t>In the aviation industry, regulatory authorities such as EASA, FAA, NCAA provide frameworks that are essential for safe commercial and general aviation. Regulations such as EASA Part 145, Nig CARs, require organizations to establish and maintain Quality Systems to ensure safe operational/maintenance practices and airworthy aircraft. The quality system shall include a Quality Assurance </a:t>
            </a:r>
            <a:r>
              <a:rPr lang="en-US" sz="2500" dirty="0" err="1">
                <a:latin typeface="Tahoma" pitchFamily="34" charset="0"/>
                <a:ea typeface="Tahoma" pitchFamily="34" charset="0"/>
                <a:cs typeface="Tahoma" pitchFamily="34" charset="0"/>
              </a:rPr>
              <a:t>Programme</a:t>
            </a:r>
            <a:r>
              <a:rPr lang="en-US" sz="2500" dirty="0">
                <a:latin typeface="Tahoma" pitchFamily="34" charset="0"/>
                <a:ea typeface="Tahoma" pitchFamily="34" charset="0"/>
                <a:cs typeface="Tahoma" pitchFamily="34" charset="0"/>
              </a:rPr>
              <a:t> that contains procedures designed to verify that all operations are being conducted in accordance with all applicable requirements, standards and procedures and to review such systems through regular reviews.</a:t>
            </a:r>
          </a:p>
          <a:p>
            <a:pPr algn="just">
              <a:lnSpc>
                <a:spcPct val="150000"/>
              </a:lnSpc>
            </a:pPr>
            <a:endParaRPr lang="en-US" sz="2500" dirty="0">
              <a:latin typeface="Tahoma" pitchFamily="34" charset="0"/>
              <a:ea typeface="Tahoma" pitchFamily="34" charset="0"/>
              <a:cs typeface="Tahoma" pitchFamily="34" charset="0"/>
            </a:endParaRPr>
          </a:p>
        </p:txBody>
      </p:sp>
      <p:sp>
        <p:nvSpPr>
          <p:cNvPr id="5" name="Slide Number Placeholder 4"/>
          <p:cNvSpPr>
            <a:spLocks noGrp="1"/>
          </p:cNvSpPr>
          <p:nvPr>
            <p:ph type="sldNum" sz="quarter" idx="12"/>
          </p:nvPr>
        </p:nvSpPr>
        <p:spPr/>
        <p:txBody>
          <a:bodyPr/>
          <a:lstStyle/>
          <a:p>
            <a:fld id="{24A5C735-AE71-4A24-8A78-6A9C8B67D2BC}"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4A5C735-AE71-4A24-8A78-6A9C8B67D2BC}" type="slidenum">
              <a:rPr lang="en-US" smtClean="0"/>
              <a:pPr/>
              <a:t>3</a:t>
            </a:fld>
            <a:endParaRPr lang="en-US"/>
          </a:p>
        </p:txBody>
      </p:sp>
      <p:sp>
        <p:nvSpPr>
          <p:cNvPr id="5" name="TextBox 4"/>
          <p:cNvSpPr txBox="1"/>
          <p:nvPr/>
        </p:nvSpPr>
        <p:spPr>
          <a:xfrm>
            <a:off x="76200" y="152400"/>
            <a:ext cx="8915400" cy="6740307"/>
          </a:xfrm>
          <a:prstGeom prst="rect">
            <a:avLst/>
          </a:prstGeom>
          <a:noFill/>
        </p:spPr>
        <p:txBody>
          <a:bodyPr wrap="square" rtlCol="0">
            <a:spAutoFit/>
          </a:bodyPr>
          <a:lstStyle/>
          <a:p>
            <a:pPr algn="just"/>
            <a:r>
              <a:rPr lang="en-US" sz="2400" b="1" dirty="0">
                <a:latin typeface="Tahoma" pitchFamily="34" charset="0"/>
                <a:ea typeface="Tahoma" pitchFamily="34" charset="0"/>
                <a:cs typeface="Tahoma" pitchFamily="34" charset="0"/>
              </a:rPr>
              <a:t>Quality is fundamental to aircraft operations and maintenance. If you cannot maintain and assure quality then you do not have a safe and reliable system. Perhaps more importantly, in the absence of a system for maintaining and assuring quality, you cannot evaluate the effectiveness of your quality improvement efforts. </a:t>
            </a:r>
            <a:endParaRPr lang="en-US" sz="2400" dirty="0">
              <a:latin typeface="Tahoma" pitchFamily="34" charset="0"/>
              <a:ea typeface="Tahoma" pitchFamily="34" charset="0"/>
              <a:cs typeface="Tahoma" pitchFamily="34" charset="0"/>
            </a:endParaRPr>
          </a:p>
          <a:p>
            <a:pPr algn="just"/>
            <a:r>
              <a:rPr lang="en-US" sz="2400" dirty="0">
                <a:latin typeface="Tahoma" pitchFamily="34" charset="0"/>
                <a:ea typeface="Tahoma" pitchFamily="34" charset="0"/>
                <a:cs typeface="Tahoma" pitchFamily="34" charset="0"/>
              </a:rPr>
              <a:t> </a:t>
            </a:r>
          </a:p>
          <a:p>
            <a:pPr algn="just"/>
            <a:r>
              <a:rPr lang="en-US" sz="2400" dirty="0">
                <a:latin typeface="Tahoma" pitchFamily="34" charset="0"/>
                <a:ea typeface="Tahoma" pitchFamily="34" charset="0"/>
                <a:cs typeface="Tahoma" pitchFamily="34" charset="0"/>
              </a:rPr>
              <a:t>In this course we study the principles underlying quality systems as they apply to the commercial aviation Industry, and explore relevant techniques that have been developed over many years.</a:t>
            </a:r>
          </a:p>
          <a:p>
            <a:pPr algn="just"/>
            <a:r>
              <a:rPr lang="en-US" sz="2400" dirty="0">
                <a:latin typeface="Tahoma" pitchFamily="34" charset="0"/>
                <a:ea typeface="Tahoma" pitchFamily="34" charset="0"/>
                <a:cs typeface="Tahoma" pitchFamily="34" charset="0"/>
              </a:rPr>
              <a:t> </a:t>
            </a:r>
          </a:p>
          <a:p>
            <a:pPr algn="just"/>
            <a:r>
              <a:rPr lang="en-US" sz="2400" dirty="0">
                <a:latin typeface="Tahoma" pitchFamily="34" charset="0"/>
                <a:ea typeface="Tahoma" pitchFamily="34" charset="0"/>
                <a:cs typeface="Tahoma" pitchFamily="34" charset="0"/>
              </a:rPr>
              <a:t>Quality is not only relevant to product characteristics. It is equally important in assessing customer satisfaction and systems performance. It is essential that the same </a:t>
            </a:r>
            <a:r>
              <a:rPr lang="en-US" sz="2400" dirty="0" err="1">
                <a:latin typeface="Tahoma" pitchFamily="34" charset="0"/>
                <a:ea typeface="Tahoma" pitchFamily="34" charset="0"/>
                <a:cs typeface="Tahoma" pitchFamily="34" charset="0"/>
              </a:rPr>
              <a:t>rigour</a:t>
            </a:r>
            <a:r>
              <a:rPr lang="en-US" sz="2400" dirty="0">
                <a:latin typeface="Tahoma" pitchFamily="34" charset="0"/>
                <a:ea typeface="Tahoma" pitchFamily="34" charset="0"/>
                <a:cs typeface="Tahoma" pitchFamily="34" charset="0"/>
              </a:rPr>
              <a:t> that is brought to the assessment of product characteristics is also brought to these less tangible factors.</a:t>
            </a:r>
          </a:p>
          <a:p>
            <a:pPr algn="just"/>
            <a:endParaRPr lang="en-US" sz="2400" dirty="0">
              <a:latin typeface="Tahoma" pitchFamily="34" charset="0"/>
              <a:ea typeface="Tahoma" pitchFamily="34" charset="0"/>
              <a:cs typeface="Tahoma"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4A5C735-AE71-4A24-8A78-6A9C8B67D2BC}" type="slidenum">
              <a:rPr lang="en-US" smtClean="0"/>
              <a:pPr/>
              <a:t>4</a:t>
            </a:fld>
            <a:endParaRPr lang="en-US"/>
          </a:p>
        </p:txBody>
      </p:sp>
      <p:sp>
        <p:nvSpPr>
          <p:cNvPr id="5" name="TextBox 4"/>
          <p:cNvSpPr txBox="1"/>
          <p:nvPr/>
        </p:nvSpPr>
        <p:spPr>
          <a:xfrm>
            <a:off x="228600" y="152400"/>
            <a:ext cx="8686800" cy="7109639"/>
          </a:xfrm>
          <a:prstGeom prst="rect">
            <a:avLst/>
          </a:prstGeom>
          <a:noFill/>
        </p:spPr>
        <p:txBody>
          <a:bodyPr wrap="square" rtlCol="0">
            <a:spAutoFit/>
          </a:bodyPr>
          <a:lstStyle/>
          <a:p>
            <a:r>
              <a:rPr lang="en-US" sz="2400" b="1" dirty="0" smtClean="0">
                <a:latin typeface="Tahoma" pitchFamily="34" charset="0"/>
                <a:ea typeface="Tahoma" pitchFamily="34" charset="0"/>
                <a:cs typeface="Tahoma" pitchFamily="34" charset="0"/>
              </a:rPr>
              <a:t>Expectation and Learning </a:t>
            </a:r>
            <a:r>
              <a:rPr lang="en-US" sz="2400" b="1" dirty="0">
                <a:latin typeface="Tahoma" pitchFamily="34" charset="0"/>
                <a:ea typeface="Tahoma" pitchFamily="34" charset="0"/>
                <a:cs typeface="Tahoma" pitchFamily="34" charset="0"/>
              </a:rPr>
              <a:t>Outcomes</a:t>
            </a:r>
            <a:endParaRPr lang="en-US" sz="2400" dirty="0">
              <a:latin typeface="Tahoma" pitchFamily="34" charset="0"/>
              <a:ea typeface="Tahoma" pitchFamily="34" charset="0"/>
              <a:cs typeface="Tahoma" pitchFamily="34" charset="0"/>
            </a:endParaRPr>
          </a:p>
          <a:p>
            <a:pPr marL="465138" lvl="0" indent="-465138" algn="just">
              <a:buFont typeface="Arial" pitchFamily="34" charset="0"/>
              <a:buChar char="•"/>
            </a:pPr>
            <a:r>
              <a:rPr lang="en-US" sz="2400" dirty="0">
                <a:latin typeface="Tahoma" pitchFamily="34" charset="0"/>
                <a:ea typeface="Tahoma" pitchFamily="34" charset="0"/>
                <a:cs typeface="Tahoma" pitchFamily="34" charset="0"/>
              </a:rPr>
              <a:t>Provide an overview of quality system principles and concepts</a:t>
            </a:r>
          </a:p>
          <a:p>
            <a:pPr marL="465138" lvl="0" indent="-465138" algn="just">
              <a:buFont typeface="Arial" pitchFamily="34" charset="0"/>
              <a:buChar char="•"/>
            </a:pPr>
            <a:r>
              <a:rPr lang="en-US" sz="2400" dirty="0">
                <a:latin typeface="Tahoma" pitchFamily="34" charset="0"/>
                <a:ea typeface="Tahoma" pitchFamily="34" charset="0"/>
                <a:cs typeface="Tahoma" pitchFamily="34" charset="0"/>
              </a:rPr>
              <a:t>Provide an understanding of the principles and benefits of quality management</a:t>
            </a:r>
          </a:p>
          <a:p>
            <a:pPr marL="465138" lvl="0" indent="-465138" algn="just">
              <a:buFont typeface="Arial" pitchFamily="34" charset="0"/>
              <a:buChar char="•"/>
            </a:pPr>
            <a:r>
              <a:rPr lang="en-US" sz="2400" dirty="0">
                <a:latin typeface="Tahoma" pitchFamily="34" charset="0"/>
                <a:ea typeface="Tahoma" pitchFamily="34" charset="0"/>
                <a:cs typeface="Tahoma" pitchFamily="34" charset="0"/>
              </a:rPr>
              <a:t>Learn the benefits of implementing a Quality Management System and continual improvement</a:t>
            </a:r>
          </a:p>
          <a:p>
            <a:pPr marL="465138" lvl="0" indent="-465138" algn="just">
              <a:buFont typeface="Arial" pitchFamily="34" charset="0"/>
              <a:buChar char="•"/>
            </a:pPr>
            <a:r>
              <a:rPr lang="en-US" sz="2400" dirty="0">
                <a:latin typeface="Tahoma" pitchFamily="34" charset="0"/>
                <a:ea typeface="Tahoma" pitchFamily="34" charset="0"/>
                <a:cs typeface="Tahoma" pitchFamily="34" charset="0"/>
              </a:rPr>
              <a:t>Provide understanding in managing your operation with a systemic process-based approach, oriented to customer and team satisfaction</a:t>
            </a:r>
          </a:p>
          <a:p>
            <a:pPr marL="465138" lvl="0" indent="-465138" algn="just">
              <a:buFont typeface="Arial" pitchFamily="34" charset="0"/>
              <a:buChar char="•"/>
            </a:pPr>
            <a:r>
              <a:rPr lang="en-US" sz="2400" dirty="0">
                <a:latin typeface="Tahoma" pitchFamily="34" charset="0"/>
                <a:ea typeface="Tahoma" pitchFamily="34" charset="0"/>
                <a:cs typeface="Tahoma" pitchFamily="34" charset="0"/>
              </a:rPr>
              <a:t>Develop a quality culture to increase customer satisfaction and team coordination</a:t>
            </a:r>
          </a:p>
          <a:p>
            <a:pPr marL="465138" lvl="0" indent="-465138" algn="just">
              <a:buFont typeface="Arial" pitchFamily="34" charset="0"/>
              <a:buChar char="•"/>
            </a:pPr>
            <a:r>
              <a:rPr lang="en-US" sz="2400" dirty="0">
                <a:latin typeface="Tahoma" pitchFamily="34" charset="0"/>
                <a:ea typeface="Tahoma" pitchFamily="34" charset="0"/>
                <a:cs typeface="Tahoma" pitchFamily="34" charset="0"/>
              </a:rPr>
              <a:t>Understand the ISO 9001 model and ISO series standards</a:t>
            </a:r>
          </a:p>
          <a:p>
            <a:pPr marL="465138" lvl="0" indent="-465138" algn="just">
              <a:buFont typeface="Arial" pitchFamily="34" charset="0"/>
              <a:buChar char="•"/>
            </a:pPr>
            <a:r>
              <a:rPr lang="en-US" sz="2400" dirty="0">
                <a:latin typeface="Tahoma" pitchFamily="34" charset="0"/>
                <a:ea typeface="Tahoma" pitchFamily="34" charset="0"/>
                <a:cs typeface="Tahoma" pitchFamily="34" charset="0"/>
              </a:rPr>
              <a:t>Learn how ISO 9001 standard has been integrated into IOSA.</a:t>
            </a:r>
          </a:p>
          <a:p>
            <a:pPr marL="465138" lvl="0" indent="-465138" algn="just">
              <a:buFont typeface="Arial" pitchFamily="34" charset="0"/>
              <a:buChar char="•"/>
            </a:pPr>
            <a:r>
              <a:rPr lang="en-US" sz="2400" dirty="0">
                <a:latin typeface="Tahoma" pitchFamily="34" charset="0"/>
                <a:ea typeface="Tahoma" pitchFamily="34" charset="0"/>
                <a:cs typeface="Tahoma" pitchFamily="34" charset="0"/>
              </a:rPr>
              <a:t>Learn more about Quality concepts such as risk-based thinking, process approach, Plan-Do-Check-Act and the management principles</a:t>
            </a:r>
          </a:p>
          <a:p>
            <a:endParaRPr lang="en-US" sz="2400" dirty="0">
              <a:latin typeface="Tahoma" pitchFamily="34" charset="0"/>
              <a:ea typeface="Tahoma" pitchFamily="34" charset="0"/>
              <a:cs typeface="Tahoma"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270</Words>
  <Application>Microsoft Office PowerPoint</Application>
  <PresentationFormat>On-screen Show (4:3)</PresentationFormat>
  <Paragraphs>34</Paragraphs>
  <Slides>4</Slides>
  <Notes>1</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Slide 1</vt:lpstr>
      <vt:lpstr>Slide 2</vt:lpstr>
      <vt:lpstr>Slide 3</vt:lpstr>
      <vt:lpstr>Slide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FUNMI</dc:creator>
  <cp:lastModifiedBy>FUNMI</cp:lastModifiedBy>
  <cp:revision>6</cp:revision>
  <dcterms:created xsi:type="dcterms:W3CDTF">2022-12-01T15:01:52Z</dcterms:created>
  <dcterms:modified xsi:type="dcterms:W3CDTF">2022-12-06T10:05:50Z</dcterms:modified>
</cp:coreProperties>
</file>